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9" r:id="rId3"/>
    <p:sldId id="270"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9" r:id="rId22"/>
    <p:sldId id="278"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57"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96EA2-17B9-49CC-8DD9-BD5C5D747765}" type="datetimeFigureOut">
              <a:rPr lang="en-US" smtClean="0"/>
              <a:t>19-Aug-24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5C7B-D5DC-491B-A5B2-79B0398EA78A}" type="slidenum">
              <a:rPr lang="en-US" smtClean="0"/>
              <a:t>‹#›</a:t>
            </a:fld>
            <a:endParaRPr lang="en-US"/>
          </a:p>
        </p:txBody>
      </p:sp>
    </p:spTree>
    <p:extLst>
      <p:ext uri="{BB962C8B-B14F-4D97-AF65-F5344CB8AC3E}">
        <p14:creationId xmlns:p14="http://schemas.microsoft.com/office/powerpoint/2010/main" val="2648552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960CE-048A-4085-865A-A769A74519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645599-10E6-4561-B4BF-0DC6769EC1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F2AB1D-3A08-4ED7-AF3C-7676B1390602}"/>
              </a:ext>
            </a:extLst>
          </p:cNvPr>
          <p:cNvSpPr>
            <a:spLocks noGrp="1"/>
          </p:cNvSpPr>
          <p:nvPr>
            <p:ph type="dt" sz="half" idx="10"/>
          </p:nvPr>
        </p:nvSpPr>
        <p:spPr/>
        <p:txBody>
          <a:bodyPr/>
          <a:lstStyle/>
          <a:p>
            <a:fld id="{15688B40-964C-4FA6-8FAA-C8B113A2D370}" type="datetime1">
              <a:rPr lang="en-US" smtClean="0"/>
              <a:t>19-Aug-24</a:t>
            </a:fld>
            <a:endParaRPr lang="en-US"/>
          </a:p>
        </p:txBody>
      </p:sp>
      <p:sp>
        <p:nvSpPr>
          <p:cNvPr id="5" name="Footer Placeholder 4">
            <a:extLst>
              <a:ext uri="{FF2B5EF4-FFF2-40B4-BE49-F238E27FC236}">
                <a16:creationId xmlns:a16="http://schemas.microsoft.com/office/drawing/2014/main" id="{CD8876A1-08CD-43E1-992F-16672A4705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5C3D0-D898-4D20-9913-463070819A15}"/>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239439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8D94-E876-4847-8D77-008A963358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FFFF5E-A75C-468B-8D58-EB1B923942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4E60A-5A79-46DF-97BA-AF9AF7507E87}"/>
              </a:ext>
            </a:extLst>
          </p:cNvPr>
          <p:cNvSpPr>
            <a:spLocks noGrp="1"/>
          </p:cNvSpPr>
          <p:nvPr>
            <p:ph type="dt" sz="half" idx="10"/>
          </p:nvPr>
        </p:nvSpPr>
        <p:spPr/>
        <p:txBody>
          <a:bodyPr/>
          <a:lstStyle/>
          <a:p>
            <a:fld id="{4ECD1020-0C22-4A5E-BD0B-5648B6B2A0BC}" type="datetime1">
              <a:rPr lang="en-US" smtClean="0"/>
              <a:t>19-Aug-24</a:t>
            </a:fld>
            <a:endParaRPr lang="en-US"/>
          </a:p>
        </p:txBody>
      </p:sp>
      <p:sp>
        <p:nvSpPr>
          <p:cNvPr id="5" name="Footer Placeholder 4">
            <a:extLst>
              <a:ext uri="{FF2B5EF4-FFF2-40B4-BE49-F238E27FC236}">
                <a16:creationId xmlns:a16="http://schemas.microsoft.com/office/drawing/2014/main" id="{C7E91E28-C28D-409A-BBDE-E4F5CA29D0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4C91D-FD6D-41B1-9F61-E8504EB1D63C}"/>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1526303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EBEFA-5FC3-4A85-812D-5ED452E024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290FE0-FBCA-46EB-B3B9-807501ACBC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F1A6F-E483-4054-BFE7-E35C8972BAA4}"/>
              </a:ext>
            </a:extLst>
          </p:cNvPr>
          <p:cNvSpPr>
            <a:spLocks noGrp="1"/>
          </p:cNvSpPr>
          <p:nvPr>
            <p:ph type="dt" sz="half" idx="10"/>
          </p:nvPr>
        </p:nvSpPr>
        <p:spPr/>
        <p:txBody>
          <a:bodyPr/>
          <a:lstStyle/>
          <a:p>
            <a:fld id="{779E2023-A779-453F-9367-62EA7B2809A2}" type="datetime1">
              <a:rPr lang="en-US" smtClean="0"/>
              <a:t>19-Aug-24</a:t>
            </a:fld>
            <a:endParaRPr lang="en-US"/>
          </a:p>
        </p:txBody>
      </p:sp>
      <p:sp>
        <p:nvSpPr>
          <p:cNvPr id="5" name="Footer Placeholder 4">
            <a:extLst>
              <a:ext uri="{FF2B5EF4-FFF2-40B4-BE49-F238E27FC236}">
                <a16:creationId xmlns:a16="http://schemas.microsoft.com/office/drawing/2014/main" id="{75C48DCA-EC24-4E1D-95BC-E8C5831B9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9D537-A0E8-4274-8778-4CED4F2CFE62}"/>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2253334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5C88F-6ABC-427D-93F5-F8EB6277AE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D12C9C-E44A-49A2-852F-2872E68712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686B9-10A1-48C6-A649-684D35840447}"/>
              </a:ext>
            </a:extLst>
          </p:cNvPr>
          <p:cNvSpPr>
            <a:spLocks noGrp="1"/>
          </p:cNvSpPr>
          <p:nvPr>
            <p:ph type="dt" sz="half" idx="10"/>
          </p:nvPr>
        </p:nvSpPr>
        <p:spPr/>
        <p:txBody>
          <a:bodyPr/>
          <a:lstStyle/>
          <a:p>
            <a:fld id="{1943A307-8CFA-4F13-BCE7-7D2BD89D3AA0}" type="datetime1">
              <a:rPr lang="en-US" smtClean="0"/>
              <a:t>19-Aug-24</a:t>
            </a:fld>
            <a:endParaRPr lang="en-US"/>
          </a:p>
        </p:txBody>
      </p:sp>
      <p:sp>
        <p:nvSpPr>
          <p:cNvPr id="5" name="Footer Placeholder 4">
            <a:extLst>
              <a:ext uri="{FF2B5EF4-FFF2-40B4-BE49-F238E27FC236}">
                <a16:creationId xmlns:a16="http://schemas.microsoft.com/office/drawing/2014/main" id="{3483BC00-20A9-4D39-AC20-1FD731459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63649-24C9-42AC-92B9-F137107EEC19}"/>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123543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5D24-2D81-4809-9E8A-5824997168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42FD84-319A-4AC7-8365-176D159789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4E253F-AEC2-4A5E-85BE-7AE20F6115EB}"/>
              </a:ext>
            </a:extLst>
          </p:cNvPr>
          <p:cNvSpPr>
            <a:spLocks noGrp="1"/>
          </p:cNvSpPr>
          <p:nvPr>
            <p:ph type="dt" sz="half" idx="10"/>
          </p:nvPr>
        </p:nvSpPr>
        <p:spPr/>
        <p:txBody>
          <a:bodyPr/>
          <a:lstStyle/>
          <a:p>
            <a:fld id="{B1DE821B-545E-4819-8F44-7A37DFB1CF5C}" type="datetime1">
              <a:rPr lang="en-US" smtClean="0"/>
              <a:t>19-Aug-24</a:t>
            </a:fld>
            <a:endParaRPr lang="en-US"/>
          </a:p>
        </p:txBody>
      </p:sp>
      <p:sp>
        <p:nvSpPr>
          <p:cNvPr id="5" name="Footer Placeholder 4">
            <a:extLst>
              <a:ext uri="{FF2B5EF4-FFF2-40B4-BE49-F238E27FC236}">
                <a16:creationId xmlns:a16="http://schemas.microsoft.com/office/drawing/2014/main" id="{9D5CE1DB-31E6-4DD1-9358-35128B3EC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E8C24A-AF40-4ACF-8843-561F82A97220}"/>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2386670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EF64B-AD42-4A17-AD35-D19C770A58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D8932E-0F10-47BE-81A1-5AD27AEEF0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86521C-A71E-4F49-ADAD-481BAF39CE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BD3C9A-F811-486C-B304-883E9563552C}"/>
              </a:ext>
            </a:extLst>
          </p:cNvPr>
          <p:cNvSpPr>
            <a:spLocks noGrp="1"/>
          </p:cNvSpPr>
          <p:nvPr>
            <p:ph type="dt" sz="half" idx="10"/>
          </p:nvPr>
        </p:nvSpPr>
        <p:spPr/>
        <p:txBody>
          <a:bodyPr/>
          <a:lstStyle/>
          <a:p>
            <a:fld id="{2CCAFA9B-0DFB-4788-B7DA-0CB20CC84E0F}" type="datetime1">
              <a:rPr lang="en-US" smtClean="0"/>
              <a:t>19-Aug-24</a:t>
            </a:fld>
            <a:endParaRPr lang="en-US"/>
          </a:p>
        </p:txBody>
      </p:sp>
      <p:sp>
        <p:nvSpPr>
          <p:cNvPr id="6" name="Footer Placeholder 5">
            <a:extLst>
              <a:ext uri="{FF2B5EF4-FFF2-40B4-BE49-F238E27FC236}">
                <a16:creationId xmlns:a16="http://schemas.microsoft.com/office/drawing/2014/main" id="{6C4C0C3D-3046-4600-9F9D-347B5D20E1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8B98D-FC46-4F06-9C46-2D139F9729BC}"/>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1953111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4B7E-8D07-4450-B61E-27C4E977FD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66B475-D205-4112-B7FC-5BE74C5DB2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9C6E40-C11E-4C62-917C-4C8F7227E3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1ECFFA-D278-4479-9E9D-B495904E81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C52C13-F91E-449A-90C7-E3104121B8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7CA71-171D-48F8-B247-BB1D16326761}"/>
              </a:ext>
            </a:extLst>
          </p:cNvPr>
          <p:cNvSpPr>
            <a:spLocks noGrp="1"/>
          </p:cNvSpPr>
          <p:nvPr>
            <p:ph type="dt" sz="half" idx="10"/>
          </p:nvPr>
        </p:nvSpPr>
        <p:spPr/>
        <p:txBody>
          <a:bodyPr/>
          <a:lstStyle/>
          <a:p>
            <a:fld id="{90CC1B0D-D1E4-42E8-A6D9-AE05BABF8A59}" type="datetime1">
              <a:rPr lang="en-US" smtClean="0"/>
              <a:t>19-Aug-24</a:t>
            </a:fld>
            <a:endParaRPr lang="en-US"/>
          </a:p>
        </p:txBody>
      </p:sp>
      <p:sp>
        <p:nvSpPr>
          <p:cNvPr id="8" name="Footer Placeholder 7">
            <a:extLst>
              <a:ext uri="{FF2B5EF4-FFF2-40B4-BE49-F238E27FC236}">
                <a16:creationId xmlns:a16="http://schemas.microsoft.com/office/drawing/2014/main" id="{D5A2354D-F678-4370-A1C6-DF5B9CE5DF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7D6459-0ACC-4661-A5E3-C640C30F1B69}"/>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1782644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A2A05-4AB4-44CF-BBD8-0D52C00733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F42C73-9040-4843-BDF4-B6EE2A6E4137}"/>
              </a:ext>
            </a:extLst>
          </p:cNvPr>
          <p:cNvSpPr>
            <a:spLocks noGrp="1"/>
          </p:cNvSpPr>
          <p:nvPr>
            <p:ph type="dt" sz="half" idx="10"/>
          </p:nvPr>
        </p:nvSpPr>
        <p:spPr/>
        <p:txBody>
          <a:bodyPr/>
          <a:lstStyle/>
          <a:p>
            <a:fld id="{4247AD1F-EEED-4348-9D1E-E7808706E893}" type="datetime1">
              <a:rPr lang="en-US" smtClean="0"/>
              <a:t>19-Aug-24</a:t>
            </a:fld>
            <a:endParaRPr lang="en-US"/>
          </a:p>
        </p:txBody>
      </p:sp>
      <p:sp>
        <p:nvSpPr>
          <p:cNvPr id="4" name="Footer Placeholder 3">
            <a:extLst>
              <a:ext uri="{FF2B5EF4-FFF2-40B4-BE49-F238E27FC236}">
                <a16:creationId xmlns:a16="http://schemas.microsoft.com/office/drawing/2014/main" id="{ADC08426-A21A-40C7-86EF-73BA2FCF35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110A1C-FBE1-4E67-8C75-12FC7B8E3A2E}"/>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845193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72A12E-F9E4-49DF-A35D-D07AA06F84ED}"/>
              </a:ext>
            </a:extLst>
          </p:cNvPr>
          <p:cNvSpPr>
            <a:spLocks noGrp="1"/>
          </p:cNvSpPr>
          <p:nvPr>
            <p:ph type="dt" sz="half" idx="10"/>
          </p:nvPr>
        </p:nvSpPr>
        <p:spPr/>
        <p:txBody>
          <a:bodyPr/>
          <a:lstStyle/>
          <a:p>
            <a:fld id="{9F4564D3-6437-4992-8085-3CB730C715FD}" type="datetime1">
              <a:rPr lang="en-US" smtClean="0"/>
              <a:t>19-Aug-24</a:t>
            </a:fld>
            <a:endParaRPr lang="en-US"/>
          </a:p>
        </p:txBody>
      </p:sp>
      <p:sp>
        <p:nvSpPr>
          <p:cNvPr id="3" name="Footer Placeholder 2">
            <a:extLst>
              <a:ext uri="{FF2B5EF4-FFF2-40B4-BE49-F238E27FC236}">
                <a16:creationId xmlns:a16="http://schemas.microsoft.com/office/drawing/2014/main" id="{F26FAE99-E8E8-4900-B8D5-3A63BFD169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D027D2-1AD2-4F54-A4EF-BB97ACB1C825}"/>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233324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54AA-C040-44C3-A4E5-836F496113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8A1D88-0ED1-4727-B15E-D70E666E4D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A5DB43-6D0C-4754-ABAA-8B11EAA57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A8E93-21A8-4989-9833-45E412CC1067}"/>
              </a:ext>
            </a:extLst>
          </p:cNvPr>
          <p:cNvSpPr>
            <a:spLocks noGrp="1"/>
          </p:cNvSpPr>
          <p:nvPr>
            <p:ph type="dt" sz="half" idx="10"/>
          </p:nvPr>
        </p:nvSpPr>
        <p:spPr/>
        <p:txBody>
          <a:bodyPr/>
          <a:lstStyle/>
          <a:p>
            <a:fld id="{9057A88A-8B88-4BD5-9218-4137730F57F1}" type="datetime1">
              <a:rPr lang="en-US" smtClean="0"/>
              <a:t>19-Aug-24</a:t>
            </a:fld>
            <a:endParaRPr lang="en-US"/>
          </a:p>
        </p:txBody>
      </p:sp>
      <p:sp>
        <p:nvSpPr>
          <p:cNvPr id="6" name="Footer Placeholder 5">
            <a:extLst>
              <a:ext uri="{FF2B5EF4-FFF2-40B4-BE49-F238E27FC236}">
                <a16:creationId xmlns:a16="http://schemas.microsoft.com/office/drawing/2014/main" id="{820455A8-93F3-4769-A581-04D84AD8B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E6399B-E5D1-46AF-A7E2-E10473A1060B}"/>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237959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FC07D-0511-45BD-9D24-CA8A9BFA05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1F5A0B-9E3A-4AC5-858A-449EF335E0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26B9D2-F2FF-4436-AE7B-0E935E0CC0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37312-4847-4D44-B5EB-0BFBD9D7A3C2}"/>
              </a:ext>
            </a:extLst>
          </p:cNvPr>
          <p:cNvSpPr>
            <a:spLocks noGrp="1"/>
          </p:cNvSpPr>
          <p:nvPr>
            <p:ph type="dt" sz="half" idx="10"/>
          </p:nvPr>
        </p:nvSpPr>
        <p:spPr/>
        <p:txBody>
          <a:bodyPr/>
          <a:lstStyle/>
          <a:p>
            <a:fld id="{E4905EB6-BE3A-4A8A-880F-13BA69F778E5}" type="datetime1">
              <a:rPr lang="en-US" smtClean="0"/>
              <a:t>19-Aug-24</a:t>
            </a:fld>
            <a:endParaRPr lang="en-US"/>
          </a:p>
        </p:txBody>
      </p:sp>
      <p:sp>
        <p:nvSpPr>
          <p:cNvPr id="6" name="Footer Placeholder 5">
            <a:extLst>
              <a:ext uri="{FF2B5EF4-FFF2-40B4-BE49-F238E27FC236}">
                <a16:creationId xmlns:a16="http://schemas.microsoft.com/office/drawing/2014/main" id="{D3BD86FC-FE9D-4657-94E8-052C05258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46401E-02AE-4CFB-B8C2-4DDBE37288D5}"/>
              </a:ext>
            </a:extLst>
          </p:cNvPr>
          <p:cNvSpPr>
            <a:spLocks noGrp="1"/>
          </p:cNvSpPr>
          <p:nvPr>
            <p:ph type="sldNum" sz="quarter" idx="12"/>
          </p:nvPr>
        </p:nvSpPr>
        <p:spPr/>
        <p:txBody>
          <a:bodyPr/>
          <a:lstStyle/>
          <a:p>
            <a:fld id="{C45A00D6-0681-4463-8B35-394B12180772}" type="slidenum">
              <a:rPr lang="en-US" smtClean="0"/>
              <a:t>‹#›</a:t>
            </a:fld>
            <a:endParaRPr lang="en-US"/>
          </a:p>
        </p:txBody>
      </p:sp>
    </p:spTree>
    <p:extLst>
      <p:ext uri="{BB962C8B-B14F-4D97-AF65-F5344CB8AC3E}">
        <p14:creationId xmlns:p14="http://schemas.microsoft.com/office/powerpoint/2010/main" val="205603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2BF0B-5D3C-4386-9EE3-AEA5EEA79E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E55E1F-7DA8-4C0A-943D-6C4419B714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56BD3-77A8-4D00-8037-17F5CA2325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E4A67E-22FC-4CED-A743-142AA6FB9842}" type="datetime1">
              <a:rPr lang="en-US" smtClean="0"/>
              <a:t>19-Aug-24</a:t>
            </a:fld>
            <a:endParaRPr lang="en-US"/>
          </a:p>
        </p:txBody>
      </p:sp>
      <p:sp>
        <p:nvSpPr>
          <p:cNvPr id="5" name="Footer Placeholder 4">
            <a:extLst>
              <a:ext uri="{FF2B5EF4-FFF2-40B4-BE49-F238E27FC236}">
                <a16:creationId xmlns:a16="http://schemas.microsoft.com/office/drawing/2014/main" id="{F58202B1-0FD0-4C3B-B445-496D1542D0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4749C5-E53B-469C-AC26-BA7F5A40F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5A00D6-0681-4463-8B35-394B12180772}" type="slidenum">
              <a:rPr lang="en-US" smtClean="0"/>
              <a:t>‹#›</a:t>
            </a:fld>
            <a:endParaRPr lang="en-US"/>
          </a:p>
        </p:txBody>
      </p:sp>
    </p:spTree>
    <p:extLst>
      <p:ext uri="{BB962C8B-B14F-4D97-AF65-F5344CB8AC3E}">
        <p14:creationId xmlns:p14="http://schemas.microsoft.com/office/powerpoint/2010/main" val="35781520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1474-16AC-4B12-9005-2056769BDA3C}"/>
              </a:ext>
            </a:extLst>
          </p:cNvPr>
          <p:cNvSpPr>
            <a:spLocks noGrp="1"/>
          </p:cNvSpPr>
          <p:nvPr>
            <p:ph type="ctrTitle"/>
          </p:nvPr>
        </p:nvSpPr>
        <p:spPr/>
        <p:txBody>
          <a:bodyPr/>
          <a:lstStyle/>
          <a:p>
            <a:r>
              <a:rPr lang="en-US" b="1" dirty="0"/>
              <a:t>Regularization and Model Selection</a:t>
            </a:r>
          </a:p>
        </p:txBody>
      </p:sp>
      <p:sp>
        <p:nvSpPr>
          <p:cNvPr id="4" name="Footer Placeholder 3">
            <a:extLst>
              <a:ext uri="{FF2B5EF4-FFF2-40B4-BE49-F238E27FC236}">
                <a16:creationId xmlns:a16="http://schemas.microsoft.com/office/drawing/2014/main" id="{C542E26D-79D7-4BEC-8706-06B8268176A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94201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7" name="Content Placeholder 6">
            <a:extLst>
              <a:ext uri="{FF2B5EF4-FFF2-40B4-BE49-F238E27FC236}">
                <a16:creationId xmlns:a16="http://schemas.microsoft.com/office/drawing/2014/main" id="{E33DA136-FA68-49A0-951A-3A7CC196383B}"/>
              </a:ext>
            </a:extLst>
          </p:cNvPr>
          <p:cNvPicPr>
            <a:picLocks noGrp="1" noChangeAspect="1"/>
          </p:cNvPicPr>
          <p:nvPr>
            <p:ph idx="1"/>
          </p:nvPr>
        </p:nvPicPr>
        <p:blipFill>
          <a:blip r:embed="rId2"/>
          <a:stretch>
            <a:fillRect/>
          </a:stretch>
        </p:blipFill>
        <p:spPr>
          <a:xfrm>
            <a:off x="838200" y="1488273"/>
            <a:ext cx="8483005" cy="4351338"/>
          </a:xfrm>
        </p:spPr>
      </p:pic>
      <p:sp>
        <p:nvSpPr>
          <p:cNvPr id="8" name="Footer Placeholder 7">
            <a:extLst>
              <a:ext uri="{FF2B5EF4-FFF2-40B4-BE49-F238E27FC236}">
                <a16:creationId xmlns:a16="http://schemas.microsoft.com/office/drawing/2014/main" id="{05755232-BAE9-427E-8230-B24734A30AC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97774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6" name="Content Placeholder 5">
            <a:extLst>
              <a:ext uri="{FF2B5EF4-FFF2-40B4-BE49-F238E27FC236}">
                <a16:creationId xmlns:a16="http://schemas.microsoft.com/office/drawing/2014/main" id="{19D46DC7-CD07-4085-8CA0-678ECFDE3A0F}"/>
              </a:ext>
            </a:extLst>
          </p:cNvPr>
          <p:cNvPicPr>
            <a:picLocks noGrp="1" noChangeAspect="1"/>
          </p:cNvPicPr>
          <p:nvPr>
            <p:ph idx="1"/>
          </p:nvPr>
        </p:nvPicPr>
        <p:blipFill>
          <a:blip r:embed="rId2"/>
          <a:stretch>
            <a:fillRect/>
          </a:stretch>
        </p:blipFill>
        <p:spPr>
          <a:xfrm>
            <a:off x="838200" y="1690688"/>
            <a:ext cx="8206509" cy="4351338"/>
          </a:xfrm>
        </p:spPr>
      </p:pic>
      <p:sp>
        <p:nvSpPr>
          <p:cNvPr id="8" name="Footer Placeholder 7">
            <a:extLst>
              <a:ext uri="{FF2B5EF4-FFF2-40B4-BE49-F238E27FC236}">
                <a16:creationId xmlns:a16="http://schemas.microsoft.com/office/drawing/2014/main" id="{334E0ED7-DC4D-4D7A-B4AA-5B0EB205DB75}"/>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77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7" name="Content Placeholder 6">
            <a:extLst>
              <a:ext uri="{FF2B5EF4-FFF2-40B4-BE49-F238E27FC236}">
                <a16:creationId xmlns:a16="http://schemas.microsoft.com/office/drawing/2014/main" id="{1CC85F3E-5F29-40FC-B444-FB5CA0296D10}"/>
              </a:ext>
            </a:extLst>
          </p:cNvPr>
          <p:cNvPicPr>
            <a:picLocks noGrp="1" noChangeAspect="1"/>
          </p:cNvPicPr>
          <p:nvPr>
            <p:ph idx="1"/>
          </p:nvPr>
        </p:nvPicPr>
        <p:blipFill>
          <a:blip r:embed="rId2"/>
          <a:stretch>
            <a:fillRect/>
          </a:stretch>
        </p:blipFill>
        <p:spPr>
          <a:xfrm>
            <a:off x="838200" y="1577050"/>
            <a:ext cx="8323841" cy="4351338"/>
          </a:xfrm>
        </p:spPr>
      </p:pic>
      <p:sp>
        <p:nvSpPr>
          <p:cNvPr id="8" name="Footer Placeholder 7">
            <a:extLst>
              <a:ext uri="{FF2B5EF4-FFF2-40B4-BE49-F238E27FC236}">
                <a16:creationId xmlns:a16="http://schemas.microsoft.com/office/drawing/2014/main" id="{D1EAE095-586A-4367-B39D-94A1BBE1E0AE}"/>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96365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6" name="Content Placeholder 5">
            <a:extLst>
              <a:ext uri="{FF2B5EF4-FFF2-40B4-BE49-F238E27FC236}">
                <a16:creationId xmlns:a16="http://schemas.microsoft.com/office/drawing/2014/main" id="{C3F6EB04-C07E-4DC3-86B8-9DD8E14749FF}"/>
              </a:ext>
            </a:extLst>
          </p:cNvPr>
          <p:cNvPicPr>
            <a:picLocks noGrp="1" noChangeAspect="1"/>
          </p:cNvPicPr>
          <p:nvPr>
            <p:ph idx="1"/>
          </p:nvPr>
        </p:nvPicPr>
        <p:blipFill>
          <a:blip r:embed="rId2"/>
          <a:stretch>
            <a:fillRect/>
          </a:stretch>
        </p:blipFill>
        <p:spPr>
          <a:xfrm>
            <a:off x="915370" y="1532662"/>
            <a:ext cx="8088575" cy="4351338"/>
          </a:xfrm>
        </p:spPr>
      </p:pic>
      <p:sp>
        <p:nvSpPr>
          <p:cNvPr id="8" name="Footer Placeholder 7">
            <a:extLst>
              <a:ext uri="{FF2B5EF4-FFF2-40B4-BE49-F238E27FC236}">
                <a16:creationId xmlns:a16="http://schemas.microsoft.com/office/drawing/2014/main" id="{AA003FAE-D46F-43FE-A024-E6174E8486B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811937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Regularization and Model Selection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6" name="Content Placeholder 5">
            <a:extLst>
              <a:ext uri="{FF2B5EF4-FFF2-40B4-BE49-F238E27FC236}">
                <a16:creationId xmlns:a16="http://schemas.microsoft.com/office/drawing/2014/main" id="{5F99E7F9-F6A5-492B-8F80-EE8D85CC9BCC}"/>
              </a:ext>
            </a:extLst>
          </p:cNvPr>
          <p:cNvPicPr>
            <a:picLocks noGrp="1" noChangeAspect="1"/>
          </p:cNvPicPr>
          <p:nvPr>
            <p:ph idx="1"/>
          </p:nvPr>
        </p:nvPicPr>
        <p:blipFill>
          <a:blip r:embed="rId2"/>
          <a:stretch>
            <a:fillRect/>
          </a:stretch>
        </p:blipFill>
        <p:spPr>
          <a:xfrm>
            <a:off x="980404" y="1825625"/>
            <a:ext cx="10231191" cy="4351338"/>
          </a:xfrm>
        </p:spPr>
      </p:pic>
    </p:spTree>
    <p:extLst>
      <p:ext uri="{BB962C8B-B14F-4D97-AF65-F5344CB8AC3E}">
        <p14:creationId xmlns:p14="http://schemas.microsoft.com/office/powerpoint/2010/main" val="602031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Regularization and Model Selection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12" name="Content Placeholder 11">
            <a:extLst>
              <a:ext uri="{FF2B5EF4-FFF2-40B4-BE49-F238E27FC236}">
                <a16:creationId xmlns:a16="http://schemas.microsoft.com/office/drawing/2014/main" id="{B80EA422-6E30-4454-82F5-BEF04AF90F5D}"/>
              </a:ext>
            </a:extLst>
          </p:cNvPr>
          <p:cNvPicPr>
            <a:picLocks noGrp="1" noChangeAspect="1"/>
          </p:cNvPicPr>
          <p:nvPr>
            <p:ph idx="1"/>
          </p:nvPr>
        </p:nvPicPr>
        <p:blipFill>
          <a:blip r:embed="rId2"/>
          <a:stretch>
            <a:fillRect/>
          </a:stretch>
        </p:blipFill>
        <p:spPr>
          <a:xfrm>
            <a:off x="870858" y="1690688"/>
            <a:ext cx="9016993" cy="4351338"/>
          </a:xfrm>
        </p:spPr>
      </p:pic>
    </p:spTree>
    <p:extLst>
      <p:ext uri="{BB962C8B-B14F-4D97-AF65-F5344CB8AC3E}">
        <p14:creationId xmlns:p14="http://schemas.microsoft.com/office/powerpoint/2010/main" val="332990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Regularization and Model Selection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12" name="Content Placeholder 11">
            <a:extLst>
              <a:ext uri="{FF2B5EF4-FFF2-40B4-BE49-F238E27FC236}">
                <a16:creationId xmlns:a16="http://schemas.microsoft.com/office/drawing/2014/main" id="{BA0B3656-4798-4C13-AE45-D8D33128219D}"/>
              </a:ext>
            </a:extLst>
          </p:cNvPr>
          <p:cNvPicPr>
            <a:picLocks noGrp="1" noChangeAspect="1"/>
          </p:cNvPicPr>
          <p:nvPr>
            <p:ph idx="1"/>
          </p:nvPr>
        </p:nvPicPr>
        <p:blipFill>
          <a:blip r:embed="rId2"/>
          <a:stretch>
            <a:fillRect/>
          </a:stretch>
        </p:blipFill>
        <p:spPr>
          <a:xfrm>
            <a:off x="838200" y="2037879"/>
            <a:ext cx="10515600" cy="3926830"/>
          </a:xfrm>
        </p:spPr>
      </p:pic>
    </p:spTree>
    <p:extLst>
      <p:ext uri="{BB962C8B-B14F-4D97-AF65-F5344CB8AC3E}">
        <p14:creationId xmlns:p14="http://schemas.microsoft.com/office/powerpoint/2010/main" val="3965608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Regularization and Model Selection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6" name="Content Placeholder 5">
            <a:extLst>
              <a:ext uri="{FF2B5EF4-FFF2-40B4-BE49-F238E27FC236}">
                <a16:creationId xmlns:a16="http://schemas.microsoft.com/office/drawing/2014/main" id="{116A4752-8323-4891-8A17-533C6B3F0A1B}"/>
              </a:ext>
            </a:extLst>
          </p:cNvPr>
          <p:cNvPicPr>
            <a:picLocks noGrp="1" noChangeAspect="1"/>
          </p:cNvPicPr>
          <p:nvPr>
            <p:ph idx="1"/>
          </p:nvPr>
        </p:nvPicPr>
        <p:blipFill>
          <a:blip r:embed="rId2"/>
          <a:stretch>
            <a:fillRect/>
          </a:stretch>
        </p:blipFill>
        <p:spPr>
          <a:xfrm>
            <a:off x="776056" y="1690688"/>
            <a:ext cx="10515600" cy="3175896"/>
          </a:xfrm>
        </p:spPr>
      </p:pic>
    </p:spTree>
    <p:extLst>
      <p:ext uri="{BB962C8B-B14F-4D97-AF65-F5344CB8AC3E}">
        <p14:creationId xmlns:p14="http://schemas.microsoft.com/office/powerpoint/2010/main" val="1967053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Ridge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9" name="Content Placeholder 8">
            <a:extLst>
              <a:ext uri="{FF2B5EF4-FFF2-40B4-BE49-F238E27FC236}">
                <a16:creationId xmlns:a16="http://schemas.microsoft.com/office/drawing/2014/main" id="{D4F9DE93-93C7-4795-B743-167D11A3DC19}"/>
              </a:ext>
            </a:extLst>
          </p:cNvPr>
          <p:cNvPicPr>
            <a:picLocks noGrp="1" noChangeAspect="1"/>
          </p:cNvPicPr>
          <p:nvPr>
            <p:ph idx="1"/>
          </p:nvPr>
        </p:nvPicPr>
        <p:blipFill>
          <a:blip r:embed="rId2"/>
          <a:stretch>
            <a:fillRect/>
          </a:stretch>
        </p:blipFill>
        <p:spPr>
          <a:xfrm>
            <a:off x="838200" y="2016562"/>
            <a:ext cx="10515600" cy="3969464"/>
          </a:xfrm>
        </p:spPr>
      </p:pic>
    </p:spTree>
    <p:extLst>
      <p:ext uri="{BB962C8B-B14F-4D97-AF65-F5344CB8AC3E}">
        <p14:creationId xmlns:p14="http://schemas.microsoft.com/office/powerpoint/2010/main" val="1309030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Ridge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6" name="Content Placeholder 5">
            <a:extLst>
              <a:ext uri="{FF2B5EF4-FFF2-40B4-BE49-F238E27FC236}">
                <a16:creationId xmlns:a16="http://schemas.microsoft.com/office/drawing/2014/main" id="{B1EB126E-F976-47DB-A629-A4AD4EAF01C4}"/>
              </a:ext>
            </a:extLst>
          </p:cNvPr>
          <p:cNvPicPr>
            <a:picLocks noGrp="1" noChangeAspect="1"/>
          </p:cNvPicPr>
          <p:nvPr>
            <p:ph idx="1"/>
          </p:nvPr>
        </p:nvPicPr>
        <p:blipFill>
          <a:blip r:embed="rId2"/>
          <a:stretch>
            <a:fillRect/>
          </a:stretch>
        </p:blipFill>
        <p:spPr>
          <a:xfrm>
            <a:off x="838200" y="1866999"/>
            <a:ext cx="10515600" cy="4268590"/>
          </a:xfrm>
        </p:spPr>
      </p:pic>
    </p:spTree>
    <p:extLst>
      <p:ext uri="{BB962C8B-B14F-4D97-AF65-F5344CB8AC3E}">
        <p14:creationId xmlns:p14="http://schemas.microsoft.com/office/powerpoint/2010/main" val="431709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Bias Variance Trade off</a:t>
            </a:r>
          </a:p>
        </p:txBody>
      </p:sp>
      <p:pic>
        <p:nvPicPr>
          <p:cNvPr id="9" name="Content Placeholder 8">
            <a:extLst>
              <a:ext uri="{FF2B5EF4-FFF2-40B4-BE49-F238E27FC236}">
                <a16:creationId xmlns:a16="http://schemas.microsoft.com/office/drawing/2014/main" id="{5A1F50D2-4626-488F-A0FC-7415DD7B960F}"/>
              </a:ext>
            </a:extLst>
          </p:cNvPr>
          <p:cNvPicPr>
            <a:picLocks noGrp="1" noChangeAspect="1"/>
          </p:cNvPicPr>
          <p:nvPr>
            <p:ph idx="1"/>
          </p:nvPr>
        </p:nvPicPr>
        <p:blipFill>
          <a:blip r:embed="rId2"/>
          <a:stretch>
            <a:fillRect/>
          </a:stretch>
        </p:blipFill>
        <p:spPr>
          <a:xfrm>
            <a:off x="838200" y="1497151"/>
            <a:ext cx="6837816" cy="4351338"/>
          </a:xfrm>
        </p:spPr>
      </p:pic>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56333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Ridge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7" name="Content Placeholder 6">
            <a:extLst>
              <a:ext uri="{FF2B5EF4-FFF2-40B4-BE49-F238E27FC236}">
                <a16:creationId xmlns:a16="http://schemas.microsoft.com/office/drawing/2014/main" id="{4B4E471C-0762-4DD1-904E-560F5F4C6516}"/>
              </a:ext>
            </a:extLst>
          </p:cNvPr>
          <p:cNvPicPr>
            <a:picLocks noGrp="1" noChangeAspect="1"/>
          </p:cNvPicPr>
          <p:nvPr>
            <p:ph idx="1"/>
          </p:nvPr>
        </p:nvPicPr>
        <p:blipFill>
          <a:blip r:embed="rId2"/>
          <a:stretch>
            <a:fillRect/>
          </a:stretch>
        </p:blipFill>
        <p:spPr>
          <a:xfrm>
            <a:off x="838200" y="2103764"/>
            <a:ext cx="10515600" cy="3795060"/>
          </a:xfrm>
        </p:spPr>
      </p:pic>
    </p:spTree>
    <p:extLst>
      <p:ext uri="{BB962C8B-B14F-4D97-AF65-F5344CB8AC3E}">
        <p14:creationId xmlns:p14="http://schemas.microsoft.com/office/powerpoint/2010/main" val="827363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Ridge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6" name="Content Placeholder 5">
            <a:extLst>
              <a:ext uri="{FF2B5EF4-FFF2-40B4-BE49-F238E27FC236}">
                <a16:creationId xmlns:a16="http://schemas.microsoft.com/office/drawing/2014/main" id="{56B2C665-4C5A-467E-AF11-F76BB7D1B1D0}"/>
              </a:ext>
            </a:extLst>
          </p:cNvPr>
          <p:cNvPicPr>
            <a:picLocks noGrp="1" noChangeAspect="1"/>
          </p:cNvPicPr>
          <p:nvPr>
            <p:ph idx="1"/>
          </p:nvPr>
        </p:nvPicPr>
        <p:blipFill>
          <a:blip r:embed="rId2"/>
          <a:stretch>
            <a:fillRect/>
          </a:stretch>
        </p:blipFill>
        <p:spPr>
          <a:xfrm>
            <a:off x="838200" y="1586140"/>
            <a:ext cx="8123083" cy="4351338"/>
          </a:xfrm>
        </p:spPr>
      </p:pic>
    </p:spTree>
    <p:extLst>
      <p:ext uri="{BB962C8B-B14F-4D97-AF65-F5344CB8AC3E}">
        <p14:creationId xmlns:p14="http://schemas.microsoft.com/office/powerpoint/2010/main" val="3836349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Ridge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6" name="Content Placeholder 5">
            <a:extLst>
              <a:ext uri="{FF2B5EF4-FFF2-40B4-BE49-F238E27FC236}">
                <a16:creationId xmlns:a16="http://schemas.microsoft.com/office/drawing/2014/main" id="{D3F41BFE-6B13-460D-A39E-A7F06B5615F2}"/>
              </a:ext>
            </a:extLst>
          </p:cNvPr>
          <p:cNvPicPr>
            <a:picLocks noGrp="1" noChangeAspect="1"/>
          </p:cNvPicPr>
          <p:nvPr>
            <p:ph idx="1"/>
          </p:nvPr>
        </p:nvPicPr>
        <p:blipFill>
          <a:blip r:embed="rId2"/>
          <a:stretch>
            <a:fillRect/>
          </a:stretch>
        </p:blipFill>
        <p:spPr>
          <a:xfrm>
            <a:off x="838200" y="1690688"/>
            <a:ext cx="8043646" cy="4351338"/>
          </a:xfrm>
        </p:spPr>
      </p:pic>
    </p:spTree>
    <p:extLst>
      <p:ext uri="{BB962C8B-B14F-4D97-AF65-F5344CB8AC3E}">
        <p14:creationId xmlns:p14="http://schemas.microsoft.com/office/powerpoint/2010/main" val="401135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Ridge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7" name="Content Placeholder 6">
            <a:extLst>
              <a:ext uri="{FF2B5EF4-FFF2-40B4-BE49-F238E27FC236}">
                <a16:creationId xmlns:a16="http://schemas.microsoft.com/office/drawing/2014/main" id="{B694011F-04E6-4951-BCE2-D83200D17320}"/>
              </a:ext>
            </a:extLst>
          </p:cNvPr>
          <p:cNvPicPr>
            <a:picLocks noGrp="1" noChangeAspect="1"/>
          </p:cNvPicPr>
          <p:nvPr>
            <p:ph idx="1"/>
          </p:nvPr>
        </p:nvPicPr>
        <p:blipFill>
          <a:blip r:embed="rId2"/>
          <a:stretch>
            <a:fillRect/>
          </a:stretch>
        </p:blipFill>
        <p:spPr>
          <a:xfrm>
            <a:off x="838200" y="1488167"/>
            <a:ext cx="7310074" cy="4351338"/>
          </a:xfrm>
        </p:spPr>
      </p:pic>
    </p:spTree>
    <p:extLst>
      <p:ext uri="{BB962C8B-B14F-4D97-AF65-F5344CB8AC3E}">
        <p14:creationId xmlns:p14="http://schemas.microsoft.com/office/powerpoint/2010/main" val="4277062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Ridge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6" name="Content Placeholder 5">
            <a:extLst>
              <a:ext uri="{FF2B5EF4-FFF2-40B4-BE49-F238E27FC236}">
                <a16:creationId xmlns:a16="http://schemas.microsoft.com/office/drawing/2014/main" id="{91D3251B-B398-4601-81FE-D2D51BA97D7E}"/>
              </a:ext>
            </a:extLst>
          </p:cNvPr>
          <p:cNvPicPr>
            <a:picLocks noGrp="1" noChangeAspect="1"/>
          </p:cNvPicPr>
          <p:nvPr>
            <p:ph idx="1"/>
          </p:nvPr>
        </p:nvPicPr>
        <p:blipFill>
          <a:blip r:embed="rId2"/>
          <a:stretch>
            <a:fillRect/>
          </a:stretch>
        </p:blipFill>
        <p:spPr>
          <a:xfrm>
            <a:off x="838200" y="1690688"/>
            <a:ext cx="7531673" cy="4351338"/>
          </a:xfrm>
        </p:spPr>
      </p:pic>
    </p:spTree>
    <p:extLst>
      <p:ext uri="{BB962C8B-B14F-4D97-AF65-F5344CB8AC3E}">
        <p14:creationId xmlns:p14="http://schemas.microsoft.com/office/powerpoint/2010/main" val="2234840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LASSO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7" name="Content Placeholder 6">
            <a:extLst>
              <a:ext uri="{FF2B5EF4-FFF2-40B4-BE49-F238E27FC236}">
                <a16:creationId xmlns:a16="http://schemas.microsoft.com/office/drawing/2014/main" id="{1186D0DE-A654-428D-9FA7-54FC50C5B6B5}"/>
              </a:ext>
            </a:extLst>
          </p:cNvPr>
          <p:cNvPicPr>
            <a:picLocks noGrp="1" noChangeAspect="1"/>
          </p:cNvPicPr>
          <p:nvPr>
            <p:ph idx="1"/>
          </p:nvPr>
        </p:nvPicPr>
        <p:blipFill>
          <a:blip r:embed="rId2"/>
          <a:stretch>
            <a:fillRect/>
          </a:stretch>
        </p:blipFill>
        <p:spPr>
          <a:xfrm>
            <a:off x="838200" y="1690688"/>
            <a:ext cx="8309955" cy="4351338"/>
          </a:xfrm>
        </p:spPr>
      </p:pic>
    </p:spTree>
    <p:extLst>
      <p:ext uri="{BB962C8B-B14F-4D97-AF65-F5344CB8AC3E}">
        <p14:creationId xmlns:p14="http://schemas.microsoft.com/office/powerpoint/2010/main" val="3773858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LASSO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6" name="Content Placeholder 5">
            <a:extLst>
              <a:ext uri="{FF2B5EF4-FFF2-40B4-BE49-F238E27FC236}">
                <a16:creationId xmlns:a16="http://schemas.microsoft.com/office/drawing/2014/main" id="{302EA8B5-7E58-4D8B-AA99-21D020584562}"/>
              </a:ext>
            </a:extLst>
          </p:cNvPr>
          <p:cNvPicPr>
            <a:picLocks noGrp="1" noChangeAspect="1"/>
          </p:cNvPicPr>
          <p:nvPr>
            <p:ph idx="1"/>
          </p:nvPr>
        </p:nvPicPr>
        <p:blipFill>
          <a:blip r:embed="rId2"/>
          <a:stretch>
            <a:fillRect/>
          </a:stretch>
        </p:blipFill>
        <p:spPr>
          <a:xfrm>
            <a:off x="855315" y="1825625"/>
            <a:ext cx="10481370" cy="4351338"/>
          </a:xfrm>
        </p:spPr>
      </p:pic>
    </p:spTree>
    <p:extLst>
      <p:ext uri="{BB962C8B-B14F-4D97-AF65-F5344CB8AC3E}">
        <p14:creationId xmlns:p14="http://schemas.microsoft.com/office/powerpoint/2010/main" val="1194140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LASSO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7" name="Content Placeholder 6">
            <a:extLst>
              <a:ext uri="{FF2B5EF4-FFF2-40B4-BE49-F238E27FC236}">
                <a16:creationId xmlns:a16="http://schemas.microsoft.com/office/drawing/2014/main" id="{CF8F0D9D-845C-48CB-BD20-F3FF92A57576}"/>
              </a:ext>
            </a:extLst>
          </p:cNvPr>
          <p:cNvPicPr>
            <a:picLocks noGrp="1" noChangeAspect="1"/>
          </p:cNvPicPr>
          <p:nvPr>
            <p:ph idx="1"/>
          </p:nvPr>
        </p:nvPicPr>
        <p:blipFill>
          <a:blip r:embed="rId2"/>
          <a:stretch>
            <a:fillRect/>
          </a:stretch>
        </p:blipFill>
        <p:spPr>
          <a:xfrm>
            <a:off x="1198456" y="1825625"/>
            <a:ext cx="9795087" cy="4351338"/>
          </a:xfrm>
        </p:spPr>
      </p:pic>
    </p:spTree>
    <p:extLst>
      <p:ext uri="{BB962C8B-B14F-4D97-AF65-F5344CB8AC3E}">
        <p14:creationId xmlns:p14="http://schemas.microsoft.com/office/powerpoint/2010/main" val="613140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LASSO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6" name="Content Placeholder 5">
            <a:extLst>
              <a:ext uri="{FF2B5EF4-FFF2-40B4-BE49-F238E27FC236}">
                <a16:creationId xmlns:a16="http://schemas.microsoft.com/office/drawing/2014/main" id="{80319E87-F466-428F-8457-9D4D9C6A58B7}"/>
              </a:ext>
            </a:extLst>
          </p:cNvPr>
          <p:cNvPicPr>
            <a:picLocks noGrp="1" noChangeAspect="1"/>
          </p:cNvPicPr>
          <p:nvPr>
            <p:ph idx="1"/>
          </p:nvPr>
        </p:nvPicPr>
        <p:blipFill>
          <a:blip r:embed="rId2"/>
          <a:stretch>
            <a:fillRect/>
          </a:stretch>
        </p:blipFill>
        <p:spPr>
          <a:xfrm>
            <a:off x="838200" y="1690688"/>
            <a:ext cx="8059321" cy="4351338"/>
          </a:xfrm>
        </p:spPr>
      </p:pic>
    </p:spTree>
    <p:extLst>
      <p:ext uri="{BB962C8B-B14F-4D97-AF65-F5344CB8AC3E}">
        <p14:creationId xmlns:p14="http://schemas.microsoft.com/office/powerpoint/2010/main" val="148300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LASSO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7" name="Content Placeholder 6">
            <a:extLst>
              <a:ext uri="{FF2B5EF4-FFF2-40B4-BE49-F238E27FC236}">
                <a16:creationId xmlns:a16="http://schemas.microsoft.com/office/drawing/2014/main" id="{062F4C8F-031C-4BCF-A2FB-2CD071BB2408}"/>
              </a:ext>
            </a:extLst>
          </p:cNvPr>
          <p:cNvPicPr>
            <a:picLocks noGrp="1" noChangeAspect="1"/>
          </p:cNvPicPr>
          <p:nvPr>
            <p:ph idx="1"/>
          </p:nvPr>
        </p:nvPicPr>
        <p:blipFill>
          <a:blip r:embed="rId2"/>
          <a:stretch>
            <a:fillRect/>
          </a:stretch>
        </p:blipFill>
        <p:spPr>
          <a:xfrm>
            <a:off x="838200" y="1499054"/>
            <a:ext cx="8002362" cy="4351338"/>
          </a:xfrm>
        </p:spPr>
      </p:pic>
    </p:spTree>
    <p:extLst>
      <p:ext uri="{BB962C8B-B14F-4D97-AF65-F5344CB8AC3E}">
        <p14:creationId xmlns:p14="http://schemas.microsoft.com/office/powerpoint/2010/main" val="109306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5" name="Content Placeholder 4">
            <a:extLst>
              <a:ext uri="{FF2B5EF4-FFF2-40B4-BE49-F238E27FC236}">
                <a16:creationId xmlns:a16="http://schemas.microsoft.com/office/drawing/2014/main" id="{AC45CECB-13B6-440F-95BE-F9A245495185}"/>
              </a:ext>
            </a:extLst>
          </p:cNvPr>
          <p:cNvPicPr>
            <a:picLocks noGrp="1" noChangeAspect="1"/>
          </p:cNvPicPr>
          <p:nvPr>
            <p:ph idx="1"/>
          </p:nvPr>
        </p:nvPicPr>
        <p:blipFill>
          <a:blip r:embed="rId2"/>
          <a:stretch>
            <a:fillRect/>
          </a:stretch>
        </p:blipFill>
        <p:spPr>
          <a:xfrm>
            <a:off x="902945" y="1577050"/>
            <a:ext cx="6462177" cy="4351338"/>
          </a:xfrm>
        </p:spPr>
      </p:pic>
      <p:sp>
        <p:nvSpPr>
          <p:cNvPr id="3" name="Footer Placeholder 2">
            <a:extLst>
              <a:ext uri="{FF2B5EF4-FFF2-40B4-BE49-F238E27FC236}">
                <a16:creationId xmlns:a16="http://schemas.microsoft.com/office/drawing/2014/main" id="{BE60DFF8-14C4-4D8E-B13A-759A7D63DA8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00334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LASSO Regression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6" name="Content Placeholder 5">
            <a:extLst>
              <a:ext uri="{FF2B5EF4-FFF2-40B4-BE49-F238E27FC236}">
                <a16:creationId xmlns:a16="http://schemas.microsoft.com/office/drawing/2014/main" id="{416D1735-240D-49D5-9515-C82FD6B4FBD7}"/>
              </a:ext>
            </a:extLst>
          </p:cNvPr>
          <p:cNvPicPr>
            <a:picLocks noGrp="1" noChangeAspect="1"/>
          </p:cNvPicPr>
          <p:nvPr>
            <p:ph idx="1"/>
          </p:nvPr>
        </p:nvPicPr>
        <p:blipFill>
          <a:blip r:embed="rId2"/>
          <a:stretch>
            <a:fillRect/>
          </a:stretch>
        </p:blipFill>
        <p:spPr>
          <a:xfrm>
            <a:off x="838200" y="1531711"/>
            <a:ext cx="7477499" cy="4351338"/>
          </a:xfrm>
        </p:spPr>
      </p:pic>
    </p:spTree>
    <p:extLst>
      <p:ext uri="{BB962C8B-B14F-4D97-AF65-F5344CB8AC3E}">
        <p14:creationId xmlns:p14="http://schemas.microsoft.com/office/powerpoint/2010/main" val="2801811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Between Ridge and LASSO: Elastic Net</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7" name="Content Placeholder 6">
            <a:extLst>
              <a:ext uri="{FF2B5EF4-FFF2-40B4-BE49-F238E27FC236}">
                <a16:creationId xmlns:a16="http://schemas.microsoft.com/office/drawing/2014/main" id="{89B8D881-DE29-4C6C-936D-FFBA11A4D54E}"/>
              </a:ext>
            </a:extLst>
          </p:cNvPr>
          <p:cNvPicPr>
            <a:picLocks noGrp="1" noChangeAspect="1"/>
          </p:cNvPicPr>
          <p:nvPr>
            <p:ph idx="1"/>
          </p:nvPr>
        </p:nvPicPr>
        <p:blipFill>
          <a:blip r:embed="rId2"/>
          <a:stretch>
            <a:fillRect/>
          </a:stretch>
        </p:blipFill>
        <p:spPr>
          <a:xfrm>
            <a:off x="838200" y="1586139"/>
            <a:ext cx="8966393" cy="4351338"/>
          </a:xfrm>
        </p:spPr>
      </p:pic>
    </p:spTree>
    <p:extLst>
      <p:ext uri="{BB962C8B-B14F-4D97-AF65-F5344CB8AC3E}">
        <p14:creationId xmlns:p14="http://schemas.microsoft.com/office/powerpoint/2010/main" val="3696518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Between Ridge and LASSO: Elastic Net</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a:p>
        </p:txBody>
      </p:sp>
      <p:pic>
        <p:nvPicPr>
          <p:cNvPr id="12" name="Content Placeholder 11">
            <a:extLst>
              <a:ext uri="{FF2B5EF4-FFF2-40B4-BE49-F238E27FC236}">
                <a16:creationId xmlns:a16="http://schemas.microsoft.com/office/drawing/2014/main" id="{88C59D42-01E3-49C3-B9A1-4CD2A42E4FD4}"/>
              </a:ext>
            </a:extLst>
          </p:cNvPr>
          <p:cNvPicPr>
            <a:picLocks noGrp="1" noChangeAspect="1"/>
          </p:cNvPicPr>
          <p:nvPr>
            <p:ph idx="1"/>
          </p:nvPr>
        </p:nvPicPr>
        <p:blipFill>
          <a:blip r:embed="rId2"/>
          <a:stretch>
            <a:fillRect/>
          </a:stretch>
        </p:blipFill>
        <p:spPr>
          <a:xfrm>
            <a:off x="849086" y="1597025"/>
            <a:ext cx="8610290" cy="4351338"/>
          </a:xfrm>
        </p:spPr>
      </p:pic>
    </p:spTree>
    <p:extLst>
      <p:ext uri="{BB962C8B-B14F-4D97-AF65-F5344CB8AC3E}">
        <p14:creationId xmlns:p14="http://schemas.microsoft.com/office/powerpoint/2010/main" val="1756080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Between Ridge and LASSO: Elastic Net</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dirty="0"/>
          </a:p>
        </p:txBody>
      </p:sp>
      <p:pic>
        <p:nvPicPr>
          <p:cNvPr id="6" name="Content Placeholder 5">
            <a:extLst>
              <a:ext uri="{FF2B5EF4-FFF2-40B4-BE49-F238E27FC236}">
                <a16:creationId xmlns:a16="http://schemas.microsoft.com/office/drawing/2014/main" id="{2CB068D7-B2AC-4E72-BEAD-2DA12045FD43}"/>
              </a:ext>
            </a:extLst>
          </p:cNvPr>
          <p:cNvPicPr>
            <a:picLocks noGrp="1" noChangeAspect="1"/>
          </p:cNvPicPr>
          <p:nvPr>
            <p:ph idx="1"/>
          </p:nvPr>
        </p:nvPicPr>
        <p:blipFill>
          <a:blip r:embed="rId2"/>
          <a:stretch>
            <a:fillRect/>
          </a:stretch>
        </p:blipFill>
        <p:spPr>
          <a:xfrm>
            <a:off x="881744" y="1690688"/>
            <a:ext cx="8127148" cy="4351338"/>
          </a:xfrm>
        </p:spPr>
      </p:pic>
    </p:spTree>
    <p:extLst>
      <p:ext uri="{BB962C8B-B14F-4D97-AF65-F5344CB8AC3E}">
        <p14:creationId xmlns:p14="http://schemas.microsoft.com/office/powerpoint/2010/main" val="1284915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Recursive Feature Elimination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dirty="0"/>
          </a:p>
        </p:txBody>
      </p:sp>
      <p:pic>
        <p:nvPicPr>
          <p:cNvPr id="7" name="Content Placeholder 6">
            <a:extLst>
              <a:ext uri="{FF2B5EF4-FFF2-40B4-BE49-F238E27FC236}">
                <a16:creationId xmlns:a16="http://schemas.microsoft.com/office/drawing/2014/main" id="{3686EA47-CBF3-4605-9646-3066CF2E9536}"/>
              </a:ext>
            </a:extLst>
          </p:cNvPr>
          <p:cNvPicPr>
            <a:picLocks noGrp="1" noChangeAspect="1"/>
          </p:cNvPicPr>
          <p:nvPr>
            <p:ph idx="1"/>
          </p:nvPr>
        </p:nvPicPr>
        <p:blipFill>
          <a:blip r:embed="rId2"/>
          <a:stretch>
            <a:fillRect/>
          </a:stretch>
        </p:blipFill>
        <p:spPr>
          <a:xfrm>
            <a:off x="1157891" y="1825625"/>
            <a:ext cx="9876218" cy="4351338"/>
          </a:xfrm>
        </p:spPr>
      </p:pic>
    </p:spTree>
    <p:extLst>
      <p:ext uri="{BB962C8B-B14F-4D97-AF65-F5344CB8AC3E}">
        <p14:creationId xmlns:p14="http://schemas.microsoft.com/office/powerpoint/2010/main" val="12150970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Recursive Feature Elimination</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dirty="0"/>
          </a:p>
        </p:txBody>
      </p:sp>
      <p:pic>
        <p:nvPicPr>
          <p:cNvPr id="6" name="Content Placeholder 5">
            <a:extLst>
              <a:ext uri="{FF2B5EF4-FFF2-40B4-BE49-F238E27FC236}">
                <a16:creationId xmlns:a16="http://schemas.microsoft.com/office/drawing/2014/main" id="{72B33C92-3DA3-47CC-A512-C65D66F7E8F4}"/>
              </a:ext>
            </a:extLst>
          </p:cNvPr>
          <p:cNvPicPr>
            <a:picLocks noGrp="1" noChangeAspect="1"/>
          </p:cNvPicPr>
          <p:nvPr>
            <p:ph idx="1"/>
          </p:nvPr>
        </p:nvPicPr>
        <p:blipFill>
          <a:blip r:embed="rId2"/>
          <a:stretch>
            <a:fillRect/>
          </a:stretch>
        </p:blipFill>
        <p:spPr>
          <a:xfrm>
            <a:off x="838200" y="1520825"/>
            <a:ext cx="8374527" cy="4351338"/>
          </a:xfrm>
        </p:spPr>
      </p:pic>
    </p:spTree>
    <p:extLst>
      <p:ext uri="{BB962C8B-B14F-4D97-AF65-F5344CB8AC3E}">
        <p14:creationId xmlns:p14="http://schemas.microsoft.com/office/powerpoint/2010/main" val="1348634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Regularization Summary</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dirty="0"/>
          </a:p>
        </p:txBody>
      </p:sp>
      <p:sp>
        <p:nvSpPr>
          <p:cNvPr id="4" name="Content Placeholder 3">
            <a:extLst>
              <a:ext uri="{FF2B5EF4-FFF2-40B4-BE49-F238E27FC236}">
                <a16:creationId xmlns:a16="http://schemas.microsoft.com/office/drawing/2014/main" id="{8B5AFA62-18BF-44D2-91BC-A428514B1320}"/>
              </a:ext>
            </a:extLst>
          </p:cNvPr>
          <p:cNvSpPr>
            <a:spLocks noGrp="1"/>
          </p:cNvSpPr>
          <p:nvPr>
            <p:ph idx="1"/>
          </p:nvPr>
        </p:nvSpPr>
        <p:spPr>
          <a:xfrm>
            <a:off x="838200" y="1452768"/>
            <a:ext cx="10515600" cy="4351338"/>
          </a:xfrm>
        </p:spPr>
        <p:txBody>
          <a:bodyPr>
            <a:noAutofit/>
          </a:bodyPr>
          <a:lstStyle/>
          <a:p>
            <a:pPr algn="l"/>
            <a:r>
              <a:rPr lang="en-GB" sz="1600" b="1" i="0" dirty="0">
                <a:solidFill>
                  <a:srgbClr val="1F1F1F"/>
                </a:solidFill>
                <a:effectLst/>
                <a:latin typeface="OpenSans"/>
              </a:rPr>
              <a:t>Summary/Review</a:t>
            </a:r>
          </a:p>
          <a:p>
            <a:pPr algn="l"/>
            <a:r>
              <a:rPr lang="en-GB" sz="1600" b="1" i="0" dirty="0">
                <a:solidFill>
                  <a:srgbClr val="1F1F1F"/>
                </a:solidFill>
                <a:effectLst/>
                <a:latin typeface="unset"/>
              </a:rPr>
              <a:t>Regularization Techniques</a:t>
            </a:r>
            <a:endParaRPr lang="en-GB" sz="1600" b="1" i="0" dirty="0">
              <a:solidFill>
                <a:srgbClr val="1F1F1F"/>
              </a:solidFill>
              <a:effectLst/>
              <a:latin typeface="var(--cds-font-family-source-sans-pro)"/>
            </a:endParaRPr>
          </a:p>
          <a:p>
            <a:pPr algn="l"/>
            <a:r>
              <a:rPr lang="en-GB" sz="1600" b="0" i="0" dirty="0">
                <a:solidFill>
                  <a:srgbClr val="1F1F1F"/>
                </a:solidFill>
                <a:effectLst/>
                <a:latin typeface="var(--cds-font-family-source-sans-pro)"/>
              </a:rPr>
              <a:t>Three sources of error for your model are: bias, variance, and, irreducible error.</a:t>
            </a:r>
          </a:p>
          <a:p>
            <a:pPr algn="l"/>
            <a:r>
              <a:rPr lang="en-GB" sz="1600" b="0" i="0" dirty="0">
                <a:solidFill>
                  <a:srgbClr val="1F1F1F"/>
                </a:solidFill>
                <a:effectLst/>
                <a:latin typeface="var(--cds-font-family-source-sans-pro)"/>
              </a:rPr>
              <a:t>Regularization is a way to achieve building simple models with relatively low error. It helps you avoid overfitting by penalizing high-valued coefficients. It reduces parameters and shrinks the model.</a:t>
            </a:r>
          </a:p>
          <a:p>
            <a:pPr algn="l"/>
            <a:r>
              <a:rPr lang="en-GB" sz="1600" b="0" i="0" dirty="0">
                <a:solidFill>
                  <a:srgbClr val="1F1F1F"/>
                </a:solidFill>
                <a:effectLst/>
                <a:latin typeface="var(--cds-font-family-source-sans-pro)"/>
              </a:rPr>
              <a:t>Regularization adds an adjustable regularization strength parameter directly into the cost function.</a:t>
            </a:r>
          </a:p>
          <a:p>
            <a:pPr algn="l"/>
            <a:r>
              <a:rPr lang="en-GB" sz="1600" b="0" i="0" dirty="0">
                <a:solidFill>
                  <a:srgbClr val="1F1F1F"/>
                </a:solidFill>
                <a:effectLst/>
                <a:latin typeface="var(--cds-font-family-source-sans-pro)"/>
              </a:rPr>
              <a:t>Regularization performs feature selection by shrinking the contribution of features, which can prevent overfitting.</a:t>
            </a:r>
          </a:p>
          <a:p>
            <a:pPr algn="l"/>
            <a:r>
              <a:rPr lang="en-GB" sz="1600" b="0" i="0" dirty="0">
                <a:solidFill>
                  <a:srgbClr val="1F1F1F"/>
                </a:solidFill>
                <a:effectLst/>
                <a:latin typeface="var(--cds-font-family-source-sans-pro)"/>
              </a:rPr>
              <a:t>In Ridge Regression, the complexity penalty λ is applied proportionally to squared coefficient values.</a:t>
            </a:r>
          </a:p>
          <a:p>
            <a:pPr algn="l"/>
            <a:r>
              <a:rPr lang="en-GB" sz="1600" b="0" i="0" dirty="0">
                <a:solidFill>
                  <a:srgbClr val="1F1F1F"/>
                </a:solidFill>
                <a:effectLst/>
                <a:latin typeface="var(--cds-font-family-source-sans-pro)"/>
              </a:rPr>
              <a:t>–  The penalty term has the effect of “shrinking” coefficients toward 0.</a:t>
            </a:r>
          </a:p>
          <a:p>
            <a:pPr algn="l"/>
            <a:r>
              <a:rPr lang="en-GB" sz="1600" b="0" i="0" dirty="0">
                <a:solidFill>
                  <a:srgbClr val="1F1F1F"/>
                </a:solidFill>
                <a:effectLst/>
                <a:latin typeface="var(--cds-font-family-source-sans-pro)"/>
              </a:rPr>
              <a:t>–  This imposes bias on the model, but also reduces variance.</a:t>
            </a:r>
          </a:p>
          <a:p>
            <a:pPr algn="l"/>
            <a:r>
              <a:rPr lang="en-GB" sz="1600" b="0" i="0" dirty="0">
                <a:solidFill>
                  <a:srgbClr val="1F1F1F"/>
                </a:solidFill>
                <a:effectLst/>
                <a:latin typeface="var(--cds-font-family-source-sans-pro)"/>
              </a:rPr>
              <a:t>–  We can select the best regularization strength lambda via cross-validation.</a:t>
            </a:r>
          </a:p>
          <a:p>
            <a:pPr algn="l"/>
            <a:r>
              <a:rPr lang="en-GB" sz="1600" b="0" i="0" dirty="0">
                <a:solidFill>
                  <a:srgbClr val="1F1F1F"/>
                </a:solidFill>
                <a:effectLst/>
                <a:latin typeface="var(--cds-font-family-source-sans-pro)"/>
              </a:rPr>
              <a:t>–  It’s a best practice to scale features (i.e. using </a:t>
            </a:r>
            <a:r>
              <a:rPr lang="en-GB" sz="1600" b="0" i="0" dirty="0" err="1">
                <a:solidFill>
                  <a:srgbClr val="1F1F1F"/>
                </a:solidFill>
                <a:effectLst/>
                <a:latin typeface="var(--cds-font-family-source-sans-pro)"/>
              </a:rPr>
              <a:t>StandardScaler</a:t>
            </a:r>
            <a:r>
              <a:rPr lang="en-GB" sz="1600" b="0" i="0" dirty="0">
                <a:solidFill>
                  <a:srgbClr val="1F1F1F"/>
                </a:solidFill>
                <a:effectLst/>
                <a:latin typeface="var(--cds-font-family-source-sans-pro)"/>
              </a:rPr>
              <a:t>) so penalties aren’t impacted by variable scale.</a:t>
            </a:r>
          </a:p>
        </p:txBody>
      </p:sp>
    </p:spTree>
    <p:extLst>
      <p:ext uri="{BB962C8B-B14F-4D97-AF65-F5344CB8AC3E}">
        <p14:creationId xmlns:p14="http://schemas.microsoft.com/office/powerpoint/2010/main" val="2611021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Regularization Summary</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dirty="0"/>
          </a:p>
        </p:txBody>
      </p:sp>
      <p:sp>
        <p:nvSpPr>
          <p:cNvPr id="4" name="Content Placeholder 3">
            <a:extLst>
              <a:ext uri="{FF2B5EF4-FFF2-40B4-BE49-F238E27FC236}">
                <a16:creationId xmlns:a16="http://schemas.microsoft.com/office/drawing/2014/main" id="{8B5AFA62-18BF-44D2-91BC-A428514B1320}"/>
              </a:ext>
            </a:extLst>
          </p:cNvPr>
          <p:cNvSpPr>
            <a:spLocks noGrp="1"/>
          </p:cNvSpPr>
          <p:nvPr>
            <p:ph idx="1"/>
          </p:nvPr>
        </p:nvSpPr>
        <p:spPr>
          <a:xfrm>
            <a:off x="838200" y="1479399"/>
            <a:ext cx="10515600" cy="4351338"/>
          </a:xfrm>
        </p:spPr>
        <p:txBody>
          <a:bodyPr>
            <a:noAutofit/>
          </a:bodyPr>
          <a:lstStyle/>
          <a:p>
            <a:pPr algn="l"/>
            <a:r>
              <a:rPr lang="en-GB" sz="1600" b="0" i="0" dirty="0">
                <a:solidFill>
                  <a:srgbClr val="1F1F1F"/>
                </a:solidFill>
                <a:effectLst/>
                <a:latin typeface="var(--cds-font-family-source-sans-pro)"/>
              </a:rPr>
              <a:t>In LASSO regression: the complexity penalty λ (lambda) is proportional to the absolute value of coefficients. LASSO stands for : Least Absolute Shrinkage and Selection Operator.</a:t>
            </a:r>
          </a:p>
          <a:p>
            <a:pPr algn="l"/>
            <a:r>
              <a:rPr lang="en-GB" sz="1600" b="0" i="0" dirty="0">
                <a:solidFill>
                  <a:srgbClr val="1F1F1F"/>
                </a:solidFill>
                <a:effectLst/>
                <a:latin typeface="var(--cds-font-family-source-sans-pro)"/>
              </a:rPr>
              <a:t>–  Similar effect to Ridge in terms of complexity </a:t>
            </a:r>
            <a:r>
              <a:rPr lang="en-GB" sz="1600" b="0" i="0" dirty="0" err="1">
                <a:solidFill>
                  <a:srgbClr val="1F1F1F"/>
                </a:solidFill>
                <a:effectLst/>
                <a:latin typeface="var(--cds-font-family-source-sans-pro)"/>
              </a:rPr>
              <a:t>tradeoff</a:t>
            </a:r>
            <a:r>
              <a:rPr lang="en-GB" sz="1600" b="0" i="0" dirty="0">
                <a:solidFill>
                  <a:srgbClr val="1F1F1F"/>
                </a:solidFill>
                <a:effectLst/>
                <a:latin typeface="var(--cds-font-family-source-sans-pro)"/>
              </a:rPr>
              <a:t>: increasing lambda raises bias but lowers variance.</a:t>
            </a:r>
          </a:p>
          <a:p>
            <a:pPr algn="l"/>
            <a:r>
              <a:rPr lang="en-GB" sz="1600" b="0" i="0" dirty="0">
                <a:solidFill>
                  <a:srgbClr val="1F1F1F"/>
                </a:solidFill>
                <a:effectLst/>
                <a:latin typeface="var(--cds-font-family-source-sans-pro)"/>
              </a:rPr>
              <a:t>–  LASSO is more likely than Ridge to perform feature selection, in that for a fixed λ, LASSO is more likely to result in coefficients being set to zero.</a:t>
            </a:r>
          </a:p>
          <a:p>
            <a:pPr algn="l"/>
            <a:r>
              <a:rPr lang="en-GB" sz="1600" b="0" i="0" dirty="0">
                <a:solidFill>
                  <a:srgbClr val="1F1F1F"/>
                </a:solidFill>
                <a:effectLst/>
                <a:latin typeface="var(--cds-font-family-source-sans-pro)"/>
              </a:rPr>
              <a:t>Elastic Net combines penalties from both Ridge and LASSO regression. It requires tuning of an additional parameter that determines emphasis  of L1 vs. L2 regularization penalties.</a:t>
            </a:r>
          </a:p>
          <a:p>
            <a:pPr algn="l"/>
            <a:r>
              <a:rPr lang="en-GB" sz="1600" b="0" i="0" dirty="0">
                <a:solidFill>
                  <a:srgbClr val="1F1F1F"/>
                </a:solidFill>
                <a:effectLst/>
                <a:latin typeface="var(--cds-font-family-source-sans-pro)"/>
              </a:rPr>
              <a:t>LASSO’s feature selection property yields an interpretability advantage, but may underperform if the target truly depends on many of the features.</a:t>
            </a:r>
          </a:p>
          <a:p>
            <a:pPr algn="l"/>
            <a:r>
              <a:rPr lang="en-GB" sz="1600" b="0" i="0" dirty="0">
                <a:solidFill>
                  <a:srgbClr val="1F1F1F"/>
                </a:solidFill>
                <a:effectLst/>
                <a:latin typeface="var(--cds-font-family-source-sans-pro)"/>
              </a:rPr>
              <a:t>Elastic Net, an alternative hybrid approach, introduces a new parameter α (alpha) that determines a weighted average of L1 and L2 penalties.</a:t>
            </a:r>
          </a:p>
          <a:p>
            <a:pPr algn="l"/>
            <a:r>
              <a:rPr lang="en-GB" sz="1600" b="0" i="0" dirty="0">
                <a:solidFill>
                  <a:srgbClr val="1F1F1F"/>
                </a:solidFill>
                <a:effectLst/>
                <a:latin typeface="var(--cds-font-family-source-sans-pro)"/>
              </a:rPr>
              <a:t>Regularization techniques have an analytical, a geometric, and a probabilistic interpretation. </a:t>
            </a:r>
          </a:p>
        </p:txBody>
      </p:sp>
    </p:spTree>
    <p:extLst>
      <p:ext uri="{BB962C8B-B14F-4D97-AF65-F5344CB8AC3E}">
        <p14:creationId xmlns:p14="http://schemas.microsoft.com/office/powerpoint/2010/main" val="3326880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Final Project</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dirty="0"/>
          </a:p>
        </p:txBody>
      </p:sp>
      <p:sp>
        <p:nvSpPr>
          <p:cNvPr id="4" name="Content Placeholder 3">
            <a:extLst>
              <a:ext uri="{FF2B5EF4-FFF2-40B4-BE49-F238E27FC236}">
                <a16:creationId xmlns:a16="http://schemas.microsoft.com/office/drawing/2014/main" id="{8B5AFA62-18BF-44D2-91BC-A428514B1320}"/>
              </a:ext>
            </a:extLst>
          </p:cNvPr>
          <p:cNvSpPr>
            <a:spLocks noGrp="1"/>
          </p:cNvSpPr>
          <p:nvPr>
            <p:ph idx="1"/>
          </p:nvPr>
        </p:nvSpPr>
        <p:spPr>
          <a:xfrm>
            <a:off x="838200" y="1479399"/>
            <a:ext cx="10515600" cy="4351338"/>
          </a:xfrm>
        </p:spPr>
        <p:txBody>
          <a:bodyPr>
            <a:noAutofit/>
          </a:bodyPr>
          <a:lstStyle/>
          <a:p>
            <a:pPr marL="0" indent="0" algn="l">
              <a:buNone/>
            </a:pPr>
            <a:r>
              <a:rPr lang="en-GB" sz="1600" b="1" i="0" u="sng" dirty="0">
                <a:solidFill>
                  <a:srgbClr val="1F1F1F"/>
                </a:solidFill>
                <a:effectLst/>
                <a:latin typeface="var(--cds-font-family-source-sans-pro)"/>
              </a:rPr>
              <a:t>Project Scenarios:</a:t>
            </a:r>
          </a:p>
          <a:p>
            <a:pPr algn="l"/>
            <a:r>
              <a:rPr lang="en-GB" sz="1600" b="0" i="0" dirty="0">
                <a:solidFill>
                  <a:srgbClr val="1F1F1F"/>
                </a:solidFill>
                <a:effectLst/>
                <a:latin typeface="var(--cds-font-family-source-sans-pro)"/>
              </a:rPr>
              <a:t>One of the main objectives of this course is to help you gain hands-on experience in communicating insightful and impactful findings to stakeholders. In this project, you will use the tools and techniques you learned throughout this course to train a few linear regressions model on a data set that you feel passionate about, select the regression that best suits your needs, and communicate insights you found from your modelling exercise.</a:t>
            </a:r>
          </a:p>
          <a:p>
            <a:pPr marL="0" indent="0" algn="l">
              <a:buNone/>
            </a:pPr>
            <a:endParaRPr lang="en-GB" sz="1600" b="0" i="0" dirty="0">
              <a:solidFill>
                <a:srgbClr val="1F1F1F"/>
              </a:solidFill>
              <a:effectLst/>
              <a:latin typeface="var(--cds-font-family-source-sans-pro)"/>
            </a:endParaRPr>
          </a:p>
          <a:p>
            <a:pPr algn="l"/>
            <a:r>
              <a:rPr lang="en-GB" sz="1600" b="0" i="0" dirty="0">
                <a:solidFill>
                  <a:srgbClr val="1F1F1F"/>
                </a:solidFill>
                <a:effectLst/>
                <a:latin typeface="var(--cds-font-family-source-sans-pro)"/>
              </a:rPr>
              <a:t>After going through some guided steps, you will have insights that either explain or predict your outcome variable. As the main deliverable, you will submit a report that helps you focus on highlighting your analytical skills and thought process. </a:t>
            </a:r>
          </a:p>
          <a:p>
            <a:pPr marL="0" indent="0" algn="l">
              <a:buNone/>
            </a:pPr>
            <a:endParaRPr lang="en-GB" sz="1600" b="0" i="0" dirty="0">
              <a:solidFill>
                <a:srgbClr val="1F1F1F"/>
              </a:solidFill>
              <a:effectLst/>
              <a:latin typeface="var(--cds-font-family-source-sans-pro)"/>
            </a:endParaRPr>
          </a:p>
          <a:p>
            <a:pPr algn="l"/>
            <a:r>
              <a:rPr lang="en-GB" sz="1600" b="0" i="0" dirty="0">
                <a:solidFill>
                  <a:srgbClr val="1F1F1F"/>
                </a:solidFill>
                <a:effectLst/>
                <a:latin typeface="var(--cds-font-family-source-sans-pro)"/>
              </a:rPr>
              <a:t>Your peer will review your report from the perspective of a Chief Data Officer or the Head of Analytics and will assess whether your final linear regression went through all the necessary steps to achieve the main objective of your analysis.</a:t>
            </a:r>
          </a:p>
          <a:p>
            <a:pPr marL="0" indent="0" algn="l">
              <a:buNone/>
            </a:pPr>
            <a:endParaRPr lang="en-GB" sz="1600" b="0" i="0" dirty="0">
              <a:solidFill>
                <a:srgbClr val="1F1F1F"/>
              </a:solidFill>
              <a:effectLst/>
              <a:latin typeface="var(--cds-font-family-source-sans-pro)"/>
            </a:endParaRPr>
          </a:p>
          <a:p>
            <a:pPr algn="l"/>
            <a:r>
              <a:rPr lang="en-GB" sz="1600" b="0" i="0" dirty="0">
                <a:solidFill>
                  <a:srgbClr val="1F1F1F"/>
                </a:solidFill>
                <a:effectLst/>
                <a:latin typeface="var(--cds-font-family-source-sans-pro)"/>
              </a:rPr>
              <a:t>Before you begin, you will need to choose a data set that you feel passionate about. You can brainstorm with your peers about great public data sets using the discussion board in this module. Follow the instructions in the next section on how to complete and submit your notebook.</a:t>
            </a:r>
          </a:p>
          <a:p>
            <a:pPr algn="l"/>
            <a:endParaRPr lang="en-GB" sz="1600" b="0" i="0" dirty="0">
              <a:solidFill>
                <a:srgbClr val="1F1F1F"/>
              </a:solidFill>
              <a:effectLst/>
              <a:latin typeface="var(--cds-font-family-source-sans-pro)"/>
            </a:endParaRPr>
          </a:p>
        </p:txBody>
      </p:sp>
    </p:spTree>
    <p:extLst>
      <p:ext uri="{BB962C8B-B14F-4D97-AF65-F5344CB8AC3E}">
        <p14:creationId xmlns:p14="http://schemas.microsoft.com/office/powerpoint/2010/main" val="38791975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b="1" dirty="0"/>
              <a:t>Final Project</a:t>
            </a:r>
          </a:p>
        </p:txBody>
      </p:sp>
      <p:sp>
        <p:nvSpPr>
          <p:cNvPr id="10" name="Footer Placeholder 9">
            <a:extLst>
              <a:ext uri="{FF2B5EF4-FFF2-40B4-BE49-F238E27FC236}">
                <a16:creationId xmlns:a16="http://schemas.microsoft.com/office/drawing/2014/main" id="{4DF6924F-0C80-4389-B246-413A9E30FCDD}"/>
              </a:ext>
            </a:extLst>
          </p:cNvPr>
          <p:cNvSpPr>
            <a:spLocks noGrp="1"/>
          </p:cNvSpPr>
          <p:nvPr>
            <p:ph type="ftr" sz="quarter" idx="11"/>
          </p:nvPr>
        </p:nvSpPr>
        <p:spPr/>
        <p:txBody>
          <a:bodyPr/>
          <a:lstStyle/>
          <a:p>
            <a:endParaRPr lang="en-US" dirty="0"/>
          </a:p>
        </p:txBody>
      </p:sp>
      <p:sp>
        <p:nvSpPr>
          <p:cNvPr id="4" name="Content Placeholder 3">
            <a:extLst>
              <a:ext uri="{FF2B5EF4-FFF2-40B4-BE49-F238E27FC236}">
                <a16:creationId xmlns:a16="http://schemas.microsoft.com/office/drawing/2014/main" id="{8B5AFA62-18BF-44D2-91BC-A428514B1320}"/>
              </a:ext>
            </a:extLst>
          </p:cNvPr>
          <p:cNvSpPr>
            <a:spLocks noGrp="1"/>
          </p:cNvSpPr>
          <p:nvPr>
            <p:ph idx="1"/>
          </p:nvPr>
        </p:nvSpPr>
        <p:spPr>
          <a:xfrm>
            <a:off x="838200" y="1479399"/>
            <a:ext cx="10515600" cy="4351338"/>
          </a:xfrm>
        </p:spPr>
        <p:txBody>
          <a:bodyPr>
            <a:noAutofit/>
          </a:bodyPr>
          <a:lstStyle/>
          <a:p>
            <a:pPr marL="0" indent="0" algn="l">
              <a:buNone/>
            </a:pPr>
            <a:r>
              <a:rPr lang="en-GB" sz="1600" b="1" i="0" u="sng" dirty="0">
                <a:solidFill>
                  <a:srgbClr val="1F1F1F"/>
                </a:solidFill>
                <a:effectLst/>
                <a:latin typeface="var(--cds-font-family-source-sans-pro)"/>
              </a:rPr>
              <a:t>Project Scenarios:</a:t>
            </a:r>
          </a:p>
          <a:p>
            <a:pPr algn="l"/>
            <a:r>
              <a:rPr lang="en-GB" sz="1600" b="0" i="0" dirty="0">
                <a:solidFill>
                  <a:srgbClr val="1F1F1F"/>
                </a:solidFill>
                <a:effectLst/>
                <a:latin typeface="var(--cds-font-family-source-sans-pro)"/>
              </a:rPr>
              <a:t>One of the main objectives of this course is to help you gain hands-on experience in communicating insightful and impactful findings to stakeholders. In this project, you will use the tools and techniques you learned throughout this course to train a few linear regressions model on a data set that you feel passionate about, select the regression that best suits your needs, and communicate insights you found from your modelling exercise.</a:t>
            </a:r>
          </a:p>
          <a:p>
            <a:pPr marL="0" indent="0" algn="l">
              <a:buNone/>
            </a:pPr>
            <a:endParaRPr lang="en-GB" sz="1600" b="0" i="0" dirty="0">
              <a:solidFill>
                <a:srgbClr val="1F1F1F"/>
              </a:solidFill>
              <a:effectLst/>
              <a:latin typeface="var(--cds-font-family-source-sans-pro)"/>
            </a:endParaRPr>
          </a:p>
          <a:p>
            <a:pPr algn="l"/>
            <a:r>
              <a:rPr lang="en-GB" sz="1600" b="0" i="0" dirty="0">
                <a:solidFill>
                  <a:srgbClr val="1F1F1F"/>
                </a:solidFill>
                <a:effectLst/>
                <a:latin typeface="var(--cds-font-family-source-sans-pro)"/>
              </a:rPr>
              <a:t>After going through some guided steps, you will have insights that either explain or predict your outcome variable. As the main deliverable, you will submit a report that helps you focus on highlighting your analytical skills and thought process. </a:t>
            </a:r>
          </a:p>
          <a:p>
            <a:pPr marL="0" indent="0" algn="l">
              <a:buNone/>
            </a:pPr>
            <a:endParaRPr lang="en-GB" sz="1600" b="0" i="0" dirty="0">
              <a:solidFill>
                <a:srgbClr val="1F1F1F"/>
              </a:solidFill>
              <a:effectLst/>
              <a:latin typeface="var(--cds-font-family-source-sans-pro)"/>
            </a:endParaRPr>
          </a:p>
          <a:p>
            <a:pPr algn="l"/>
            <a:r>
              <a:rPr lang="en-GB" sz="1600" b="0" i="0" dirty="0">
                <a:solidFill>
                  <a:srgbClr val="1F1F1F"/>
                </a:solidFill>
                <a:effectLst/>
                <a:latin typeface="var(--cds-font-family-source-sans-pro)"/>
              </a:rPr>
              <a:t>Your peer will review your report from the perspective of a Chief Data Officer or the Head of Analytics and will assess whether your final linear regression went through all the necessary steps to achieve the main objective of your analysis.</a:t>
            </a:r>
          </a:p>
          <a:p>
            <a:pPr marL="0" indent="0" algn="l">
              <a:buNone/>
            </a:pPr>
            <a:endParaRPr lang="en-GB" sz="1600" b="0" i="0" dirty="0">
              <a:solidFill>
                <a:srgbClr val="1F1F1F"/>
              </a:solidFill>
              <a:effectLst/>
              <a:latin typeface="var(--cds-font-family-source-sans-pro)"/>
            </a:endParaRPr>
          </a:p>
          <a:p>
            <a:pPr algn="l"/>
            <a:r>
              <a:rPr lang="en-GB" sz="1600" b="0" i="0" dirty="0">
                <a:solidFill>
                  <a:srgbClr val="1F1F1F"/>
                </a:solidFill>
                <a:effectLst/>
                <a:latin typeface="var(--cds-font-family-source-sans-pro)"/>
              </a:rPr>
              <a:t>Before you begin, you will need to choose a data set that you feel passionate about. You can brainstorm with your peers about great public data sets using the discussion board in this module. Follow the instructions in the next section on how to complete and submit your notebook.</a:t>
            </a:r>
          </a:p>
          <a:p>
            <a:pPr algn="l"/>
            <a:endParaRPr lang="en-GB" sz="1600" b="0" i="0" dirty="0">
              <a:solidFill>
                <a:srgbClr val="1F1F1F"/>
              </a:solidFill>
              <a:effectLst/>
              <a:latin typeface="var(--cds-font-family-source-sans-pro)"/>
            </a:endParaRPr>
          </a:p>
        </p:txBody>
      </p:sp>
    </p:spTree>
    <p:extLst>
      <p:ext uri="{BB962C8B-B14F-4D97-AF65-F5344CB8AC3E}">
        <p14:creationId xmlns:p14="http://schemas.microsoft.com/office/powerpoint/2010/main" val="259200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9" name="Content Placeholder 8">
            <a:extLst>
              <a:ext uri="{FF2B5EF4-FFF2-40B4-BE49-F238E27FC236}">
                <a16:creationId xmlns:a16="http://schemas.microsoft.com/office/drawing/2014/main" id="{8C061A76-00B2-4789-A5EF-F450FB302443}"/>
              </a:ext>
            </a:extLst>
          </p:cNvPr>
          <p:cNvPicPr>
            <a:picLocks noGrp="1" noChangeAspect="1"/>
          </p:cNvPicPr>
          <p:nvPr>
            <p:ph idx="1"/>
          </p:nvPr>
        </p:nvPicPr>
        <p:blipFill>
          <a:blip r:embed="rId2"/>
          <a:stretch>
            <a:fillRect/>
          </a:stretch>
        </p:blipFill>
        <p:spPr>
          <a:xfrm>
            <a:off x="864834" y="1690688"/>
            <a:ext cx="8015392" cy="4351338"/>
          </a:xfrm>
        </p:spPr>
      </p:pic>
      <p:sp>
        <p:nvSpPr>
          <p:cNvPr id="10" name="Footer Placeholder 9">
            <a:extLst>
              <a:ext uri="{FF2B5EF4-FFF2-40B4-BE49-F238E27FC236}">
                <a16:creationId xmlns:a16="http://schemas.microsoft.com/office/drawing/2014/main" id="{1A0EC003-6B6D-40E0-96B9-174F2A034817}"/>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88366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D9C40-8AAE-4FDB-800B-365954B83229}"/>
              </a:ext>
            </a:extLst>
          </p:cNvPr>
          <p:cNvSpPr>
            <a:spLocks noGrp="1"/>
          </p:cNvSpPr>
          <p:nvPr>
            <p:ph type="ctrTitle"/>
          </p:nvPr>
        </p:nvSpPr>
        <p:spPr/>
        <p:txBody>
          <a:bodyPr/>
          <a:lstStyle/>
          <a:p>
            <a:r>
              <a:rPr lang="en-US" b="1" dirty="0"/>
              <a:t>End</a:t>
            </a:r>
          </a:p>
        </p:txBody>
      </p:sp>
      <p:sp>
        <p:nvSpPr>
          <p:cNvPr id="3" name="Subtitle 2">
            <a:extLst>
              <a:ext uri="{FF2B5EF4-FFF2-40B4-BE49-F238E27FC236}">
                <a16:creationId xmlns:a16="http://schemas.microsoft.com/office/drawing/2014/main" id="{17D92886-2773-4880-A30F-FDBBD317DE59}"/>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3446B9DC-9C57-439D-93EE-BF3A6C3B577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8974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9" name="Content Placeholder 8">
            <a:extLst>
              <a:ext uri="{FF2B5EF4-FFF2-40B4-BE49-F238E27FC236}">
                <a16:creationId xmlns:a16="http://schemas.microsoft.com/office/drawing/2014/main" id="{8C061A76-00B2-4789-A5EF-F450FB302443}"/>
              </a:ext>
            </a:extLst>
          </p:cNvPr>
          <p:cNvPicPr>
            <a:picLocks noGrp="1" noChangeAspect="1"/>
          </p:cNvPicPr>
          <p:nvPr>
            <p:ph idx="1"/>
          </p:nvPr>
        </p:nvPicPr>
        <p:blipFill>
          <a:blip r:embed="rId2"/>
          <a:stretch>
            <a:fillRect/>
          </a:stretch>
        </p:blipFill>
        <p:spPr>
          <a:xfrm>
            <a:off x="864834" y="1690688"/>
            <a:ext cx="8015392" cy="4351338"/>
          </a:xfrm>
        </p:spPr>
      </p:pic>
      <p:sp>
        <p:nvSpPr>
          <p:cNvPr id="3" name="Footer Placeholder 2">
            <a:extLst>
              <a:ext uri="{FF2B5EF4-FFF2-40B4-BE49-F238E27FC236}">
                <a16:creationId xmlns:a16="http://schemas.microsoft.com/office/drawing/2014/main" id="{B5837B17-3DC2-42AC-972A-F0EBBE16D7D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990419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6" name="Content Placeholder 5">
            <a:extLst>
              <a:ext uri="{FF2B5EF4-FFF2-40B4-BE49-F238E27FC236}">
                <a16:creationId xmlns:a16="http://schemas.microsoft.com/office/drawing/2014/main" id="{FB8860F3-E53B-405A-91E9-8DF464E216FD}"/>
              </a:ext>
            </a:extLst>
          </p:cNvPr>
          <p:cNvPicPr>
            <a:picLocks noGrp="1" noChangeAspect="1"/>
          </p:cNvPicPr>
          <p:nvPr>
            <p:ph idx="1"/>
          </p:nvPr>
        </p:nvPicPr>
        <p:blipFill>
          <a:blip r:embed="rId2"/>
          <a:stretch>
            <a:fillRect/>
          </a:stretch>
        </p:blipFill>
        <p:spPr>
          <a:xfrm>
            <a:off x="838200" y="1594805"/>
            <a:ext cx="7981902" cy="4351338"/>
          </a:xfrm>
        </p:spPr>
      </p:pic>
      <p:sp>
        <p:nvSpPr>
          <p:cNvPr id="7" name="Footer Placeholder 6">
            <a:extLst>
              <a:ext uri="{FF2B5EF4-FFF2-40B4-BE49-F238E27FC236}">
                <a16:creationId xmlns:a16="http://schemas.microsoft.com/office/drawing/2014/main" id="{E8F384AA-AC98-4FF5-8194-40B89F08A4A8}"/>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32382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7" name="Content Placeholder 6">
            <a:extLst>
              <a:ext uri="{FF2B5EF4-FFF2-40B4-BE49-F238E27FC236}">
                <a16:creationId xmlns:a16="http://schemas.microsoft.com/office/drawing/2014/main" id="{1B7F8B67-026C-4BCC-BBA5-3BC5B942CBB1}"/>
              </a:ext>
            </a:extLst>
          </p:cNvPr>
          <p:cNvPicPr>
            <a:picLocks noGrp="1" noChangeAspect="1"/>
          </p:cNvPicPr>
          <p:nvPr>
            <p:ph idx="1"/>
          </p:nvPr>
        </p:nvPicPr>
        <p:blipFill>
          <a:blip r:embed="rId2"/>
          <a:stretch>
            <a:fillRect/>
          </a:stretch>
        </p:blipFill>
        <p:spPr>
          <a:xfrm>
            <a:off x="940166" y="1825625"/>
            <a:ext cx="8056740" cy="4351338"/>
          </a:xfrm>
        </p:spPr>
      </p:pic>
      <p:sp>
        <p:nvSpPr>
          <p:cNvPr id="8" name="Footer Placeholder 7">
            <a:extLst>
              <a:ext uri="{FF2B5EF4-FFF2-40B4-BE49-F238E27FC236}">
                <a16:creationId xmlns:a16="http://schemas.microsoft.com/office/drawing/2014/main" id="{242D3EFC-D7E9-4A94-8097-224727C99C6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72251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13" name="Content Placeholder 12">
            <a:extLst>
              <a:ext uri="{FF2B5EF4-FFF2-40B4-BE49-F238E27FC236}">
                <a16:creationId xmlns:a16="http://schemas.microsoft.com/office/drawing/2014/main" id="{1AE6FB45-4C96-432B-BD75-2432C5444663}"/>
              </a:ext>
            </a:extLst>
          </p:cNvPr>
          <p:cNvPicPr>
            <a:picLocks noGrp="1" noChangeAspect="1"/>
          </p:cNvPicPr>
          <p:nvPr>
            <p:ph idx="1"/>
          </p:nvPr>
        </p:nvPicPr>
        <p:blipFill>
          <a:blip r:embed="rId2"/>
          <a:stretch>
            <a:fillRect/>
          </a:stretch>
        </p:blipFill>
        <p:spPr>
          <a:xfrm>
            <a:off x="838200" y="1621438"/>
            <a:ext cx="6336488" cy="4351338"/>
          </a:xfrm>
        </p:spPr>
      </p:pic>
      <p:sp>
        <p:nvSpPr>
          <p:cNvPr id="14" name="Footer Placeholder 13">
            <a:extLst>
              <a:ext uri="{FF2B5EF4-FFF2-40B4-BE49-F238E27FC236}">
                <a16:creationId xmlns:a16="http://schemas.microsoft.com/office/drawing/2014/main" id="{24293573-AA7B-407D-9296-515FDBED5352}"/>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32973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E457-1FDB-486E-95F3-D905F44E2605}"/>
              </a:ext>
            </a:extLst>
          </p:cNvPr>
          <p:cNvSpPr>
            <a:spLocks noGrp="1"/>
          </p:cNvSpPr>
          <p:nvPr>
            <p:ph type="title"/>
          </p:nvPr>
        </p:nvSpPr>
        <p:spPr/>
        <p:txBody>
          <a:bodyPr/>
          <a:lstStyle/>
          <a:p>
            <a:r>
              <a:rPr lang="en-US" dirty="0"/>
              <a:t>Bias Variance Trade off</a:t>
            </a:r>
          </a:p>
        </p:txBody>
      </p:sp>
      <p:pic>
        <p:nvPicPr>
          <p:cNvPr id="6" name="Content Placeholder 5">
            <a:extLst>
              <a:ext uri="{FF2B5EF4-FFF2-40B4-BE49-F238E27FC236}">
                <a16:creationId xmlns:a16="http://schemas.microsoft.com/office/drawing/2014/main" id="{5DCAD108-41CF-473B-BD68-C2A961EE3D1A}"/>
              </a:ext>
            </a:extLst>
          </p:cNvPr>
          <p:cNvPicPr>
            <a:picLocks noGrp="1" noChangeAspect="1"/>
          </p:cNvPicPr>
          <p:nvPr>
            <p:ph idx="1"/>
          </p:nvPr>
        </p:nvPicPr>
        <p:blipFill>
          <a:blip r:embed="rId2"/>
          <a:stretch>
            <a:fillRect/>
          </a:stretch>
        </p:blipFill>
        <p:spPr>
          <a:xfrm>
            <a:off x="838200" y="1621439"/>
            <a:ext cx="6612919" cy="4351338"/>
          </a:xfrm>
        </p:spPr>
      </p:pic>
      <p:sp>
        <p:nvSpPr>
          <p:cNvPr id="7" name="Footer Placeholder 6">
            <a:extLst>
              <a:ext uri="{FF2B5EF4-FFF2-40B4-BE49-F238E27FC236}">
                <a16:creationId xmlns:a16="http://schemas.microsoft.com/office/drawing/2014/main" id="{2B9668C1-ECD2-4B78-9BE5-B050E7B68D9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81286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795</TotalTime>
  <Words>903</Words>
  <Application>Microsoft Office PowerPoint</Application>
  <PresentationFormat>Widescreen</PresentationFormat>
  <Paragraphs>74</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OpenSans</vt:lpstr>
      <vt:lpstr>unset</vt:lpstr>
      <vt:lpstr>var(--cds-font-family-source-sans-pro)</vt:lpstr>
      <vt:lpstr>Office Theme</vt:lpstr>
      <vt:lpstr>Regularization and Model Selection</vt:lpstr>
      <vt:lpstr>Bias Variance Trade off</vt:lpstr>
      <vt:lpstr>Bias Variance Trade off</vt:lpstr>
      <vt:lpstr>Bias Variance Trade off</vt:lpstr>
      <vt:lpstr>Bias Variance Trade off</vt:lpstr>
      <vt:lpstr>Bias Variance Trade off</vt:lpstr>
      <vt:lpstr>Bias Variance Trade off</vt:lpstr>
      <vt:lpstr>Bias Variance Trade off</vt:lpstr>
      <vt:lpstr>Bias Variance Trade off</vt:lpstr>
      <vt:lpstr>Bias Variance Trade off</vt:lpstr>
      <vt:lpstr>Bias Variance Trade off</vt:lpstr>
      <vt:lpstr>Bias Variance Trade off</vt:lpstr>
      <vt:lpstr>Bias Variance Trade off</vt:lpstr>
      <vt:lpstr>Regularization and Model Selection</vt:lpstr>
      <vt:lpstr>Regularization and Model Selection</vt:lpstr>
      <vt:lpstr>Regularization and Model Selection</vt:lpstr>
      <vt:lpstr>Regularization and Model Selection</vt:lpstr>
      <vt:lpstr>Ridge Regression</vt:lpstr>
      <vt:lpstr>Ridge Regression</vt:lpstr>
      <vt:lpstr>Ridge Regression</vt:lpstr>
      <vt:lpstr>Ridge Regression</vt:lpstr>
      <vt:lpstr>Ridge Regression</vt:lpstr>
      <vt:lpstr>Ridge Regression</vt:lpstr>
      <vt:lpstr>Ridge Regression</vt:lpstr>
      <vt:lpstr>LASSO Regression</vt:lpstr>
      <vt:lpstr>LASSO Regression</vt:lpstr>
      <vt:lpstr>LASSO Regression</vt:lpstr>
      <vt:lpstr>LASSO Regression</vt:lpstr>
      <vt:lpstr>LASSO Regression</vt:lpstr>
      <vt:lpstr>LASSO Regression</vt:lpstr>
      <vt:lpstr>Between Ridge and LASSO: Elastic Net</vt:lpstr>
      <vt:lpstr>Between Ridge and LASSO: Elastic Net</vt:lpstr>
      <vt:lpstr>Between Ridge and LASSO: Elastic Net</vt:lpstr>
      <vt:lpstr>Recursive Feature Elimination</vt:lpstr>
      <vt:lpstr>Recursive Feature Elimination</vt:lpstr>
      <vt:lpstr>Regularization Summary</vt:lpstr>
      <vt:lpstr>Regularization Summary</vt:lpstr>
      <vt:lpstr>Final Project</vt:lpstr>
      <vt:lpstr>Final Project</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Regularization and Model Selection</dc:title>
  <dc:creator>NBC106110</dc:creator>
  <cp:lastModifiedBy>NBC106110</cp:lastModifiedBy>
  <cp:revision>23</cp:revision>
  <dcterms:created xsi:type="dcterms:W3CDTF">2024-08-16T02:41:27Z</dcterms:created>
  <dcterms:modified xsi:type="dcterms:W3CDTF">2024-08-19T09:04:42Z</dcterms:modified>
</cp:coreProperties>
</file>